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6" r:id="rId1"/>
  </p:sldMasterIdLst>
  <p:sldIdLst>
    <p:sldId id="273" r:id="rId2"/>
    <p:sldId id="294" r:id="rId3"/>
    <p:sldId id="298" r:id="rId4"/>
    <p:sldId id="295" r:id="rId5"/>
    <p:sldId id="299" r:id="rId6"/>
    <p:sldId id="296" r:id="rId7"/>
    <p:sldId id="297" r:id="rId8"/>
    <p:sldId id="257" r:id="rId9"/>
    <p:sldId id="274" r:id="rId10"/>
    <p:sldId id="264" r:id="rId11"/>
    <p:sldId id="275" r:id="rId12"/>
    <p:sldId id="277" r:id="rId13"/>
    <p:sldId id="276" r:id="rId14"/>
    <p:sldId id="278" r:id="rId15"/>
    <p:sldId id="279" r:id="rId16"/>
    <p:sldId id="280" r:id="rId17"/>
    <p:sldId id="261" r:id="rId18"/>
    <p:sldId id="262" r:id="rId19"/>
    <p:sldId id="281" r:id="rId20"/>
    <p:sldId id="271" r:id="rId21"/>
    <p:sldId id="272" r:id="rId22"/>
    <p:sldId id="263" r:id="rId23"/>
    <p:sldId id="266" r:id="rId24"/>
    <p:sldId id="282" r:id="rId25"/>
    <p:sldId id="284" r:id="rId26"/>
    <p:sldId id="285" r:id="rId27"/>
    <p:sldId id="286" r:id="rId28"/>
    <p:sldId id="287" r:id="rId29"/>
    <p:sldId id="288" r:id="rId30"/>
    <p:sldId id="289" r:id="rId31"/>
    <p:sldId id="291" r:id="rId32"/>
    <p:sldId id="290" r:id="rId33"/>
    <p:sldId id="292" r:id="rId34"/>
    <p:sldId id="268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32621079168198658"/>
          <c:y val="6.4736016628873766E-2"/>
          <c:w val="0.44966399441153976"/>
          <c:h val="0.87286791383219953"/>
        </c:manualLayout>
      </c:layout>
      <c:pieChart>
        <c:varyColors val="1"/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/>
              <a:t>FORME DE ÎNVĂȚĂMÂNT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44-4EDB-9C6D-FEAD7FD1F21C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44-4EDB-9C6D-FEAD7FD1F21C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44-4EDB-9C6D-FEAD7FD1F21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Sheet1!$A$1:$C$1</c:f>
              <c:strCache>
                <c:ptCount val="3"/>
                <c:pt idx="0">
                  <c:v>LICEU </c:v>
                </c:pt>
                <c:pt idx="1">
                  <c:v>ȘCOALĂ PROFESIONALĂ</c:v>
                </c:pt>
                <c:pt idx="2">
                  <c:v>ȘCOALĂ POSTLICEALĂ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305</c:v>
                </c:pt>
                <c:pt idx="1">
                  <c:v>178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44-4EDB-9C6D-FEAD7FD1F21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610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65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123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81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03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608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445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284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2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237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326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054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468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99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0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472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92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5505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  <p:sldLayoutId id="2147483822" r:id="rId16"/>
    <p:sldLayoutId id="214748382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COLEGIUL TEHNIC „MIHAIL STURDZA”, IAȘI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460395"/>
            <a:ext cx="10131425" cy="4308050"/>
          </a:xfrm>
        </p:spPr>
        <p:txBody>
          <a:bodyPr>
            <a:normAutofit/>
          </a:bodyPr>
          <a:lstStyle/>
          <a:p>
            <a:pPr algn="ctr"/>
            <a:r>
              <a:rPr lang="ro-RO" sz="3600" dirty="0">
                <a:latin typeface="Arial Black" panose="020B0A04020102020204" pitchFamily="34" charset="0"/>
              </a:rPr>
              <a:t>CONSILIUL DE ANALIZĂ </a:t>
            </a:r>
          </a:p>
          <a:p>
            <a:pPr algn="ctr"/>
            <a:r>
              <a:rPr lang="ro-RO" sz="5400" i="1" dirty="0">
                <a:solidFill>
                  <a:srgbClr val="FFFF00"/>
                </a:solidFill>
                <a:latin typeface="Arial Black" panose="020B0A04020102020204" pitchFamily="34" charset="0"/>
              </a:rPr>
              <a:t>STURDZA sau DESPRE VIITOR...</a:t>
            </a:r>
            <a:r>
              <a:rPr lang="ro-RO" sz="5400" dirty="0"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o-RO" sz="3600" dirty="0">
                <a:latin typeface="Arial Black" panose="020B0A04020102020204" pitchFamily="34" charset="0"/>
              </a:rPr>
              <a:t>1 noiembrie  2021</a:t>
            </a:r>
          </a:p>
          <a:p>
            <a:pPr algn="r"/>
            <a:r>
              <a:rPr lang="ro-RO" sz="1200" i="1" dirty="0">
                <a:solidFill>
                  <a:srgbClr val="FFFF00"/>
                </a:solidFill>
                <a:latin typeface="Arial Black" panose="020B0A04020102020204" pitchFamily="34" charset="0"/>
              </a:rPr>
              <a:t>NR. de înregistrare 3984 / 29 octombrie 2021</a:t>
            </a:r>
          </a:p>
        </p:txBody>
      </p:sp>
    </p:spTree>
    <p:extLst>
      <p:ext uri="{BB962C8B-B14F-4D97-AF65-F5344CB8AC3E}">
        <p14:creationId xmlns:p14="http://schemas.microsoft.com/office/powerpoint/2010/main" val="4281700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- pentru anul școlar 2020 - 2021;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adjunct - pentru anul școlar 2020 - 2021;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activității fiecărei catedre către responsabilul în Comisia pentru curriculum;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de către doamna contabil-șef a modului în care se vor întocmi referatele de necesitate;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documentelor manageriale - Regulamentul de ordine interioară, Validarea procedurii pentru achiziții; Validarea procedurilor de acces în școală, desfășurarea activității în școală; Revizuirea procedurii de utilizare a echipamentelor primite prin programul ROSE; Planul de acțiune al școlii; Planul managerial; Organigrama, Orarul școlii, Graficul de practică;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Alegerea celor doi membri din partea școlii pentru Concursul de directori - dintre cadrele didactice titulare cu baza în școală, respectiv a membrului supleant;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Raportului pentru auditul financiar din partea Primăriei Iași; 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procedurii de acordare a concediului de odihnă, pornind de la modificarea structurii anului școlar, prin intrarea în vacanță forțată a elevilor - fiecare cadru didactic va avea 62 de zile lucrătoare de concediu, prin urmare, trebuie să ținem cont de posibilitatea diminuării vacanței de iarnă; </a:t>
            </a:r>
          </a:p>
          <a:p>
            <a:pPr algn="just"/>
            <a:r>
              <a:rPr lang="ro-RO" sz="2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429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- pentru anul școlar 2020 - 2021; 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Raportului de activitate - director adjunct - pentru anul școlar 2020 - 2021; 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activității fiecărei catedre către responsabilul în Comisia pentru curriculum; 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3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de către doamna contabil-șef a modului în care se vor întocmi referatele de necesitate;</a:t>
            </a:r>
          </a:p>
          <a:p>
            <a:pPr algn="just"/>
            <a:endParaRPr lang="ro-RO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40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endParaRPr lang="ro-RO" sz="3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și validarea documentelor manageriale - Regulamentul de ordine interioară, Validarea procedurii pentru achiziții; Validarea procedurilor de acces în școală, desfășurarea activității în școală; Revizuirea procedurii de utilizare a echipamentelor primite prin programul ROSE; Planul de acțiune al școlii; Planul managerial; Organigrama, Orarul școlii, Graficul de practică; 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03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/>
          </a:bodyPr>
          <a:lstStyle/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Alegerea celor doi membri din partea școlii pentru Concursul de directori - dintre cadrele didactice titulare cu baza în școală, respectiv a membrului supleant; 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591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751FA-9C6F-4F29-8DA5-18E5F7058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31975"/>
            <a:ext cx="11270529" cy="622169"/>
          </a:xfrm>
        </p:spPr>
        <p:txBody>
          <a:bodyPr>
            <a:noAutofit/>
          </a:bodyPr>
          <a:lstStyle/>
          <a:p>
            <a:pPr algn="ctr"/>
            <a:r>
              <a:rPr lang="ro-RO" sz="4800" b="1" dirty="0">
                <a:solidFill>
                  <a:srgbClr val="FFFF00"/>
                </a:solidFill>
                <a:latin typeface="Algerian" panose="04020705040A02060702" pitchFamily="82" charset="0"/>
              </a:rPr>
              <a:t>Ordinea de zi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4842F-F319-4C87-BEF6-A8458AF0F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754144"/>
            <a:ext cx="11642103" cy="5971881"/>
          </a:xfrm>
        </p:spPr>
        <p:txBody>
          <a:bodyPr>
            <a:normAutofit fontScale="92500"/>
          </a:bodyPr>
          <a:lstStyle/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Raportului pentru auditul financiar din partea Primăriei Iași; 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Prezentarea procedurii de acordare a concediului de odihnă, pornind de la modificarea structurii anului școlar, prin intrarea în vacanță forțată a elevilor - fiecare cadru didactic va avea 62 de zile lucrătoare de concediu, prin urmare, trebuie să ținem cont de posibilitatea diminuării vacanței de iarnă; </a:t>
            </a:r>
          </a:p>
          <a:p>
            <a:pPr algn="just"/>
            <a:endParaRPr lang="ro-RO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Diverse</a:t>
            </a:r>
          </a:p>
          <a:p>
            <a:pPr algn="ctr"/>
            <a:endParaRPr lang="ro-RO" sz="1400" i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30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5" y="348792"/>
            <a:ext cx="9548859" cy="1395167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PLANUL DE ȘCOLARIZARE </a:t>
            </a:r>
            <a:br>
              <a:rPr lang="ro-RO" sz="2400" b="1" dirty="0">
                <a:solidFill>
                  <a:srgbClr val="FFFF00"/>
                </a:solidFill>
              </a:rPr>
            </a:br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2020 - 2021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886B08-B99A-4C8B-BF51-4351EA2D4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61155"/>
            <a:ext cx="11201399" cy="43300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o-RO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LICEU – 3 CLASE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electrician electronist auto – 1 clasă;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instalații bord ( avion ) – 1 clasă;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FF00"/>
                </a:solidFill>
                <a:latin typeface="Arial Black" panose="020B0A04020102020204" pitchFamily="34" charset="0"/>
              </a:rPr>
              <a:t>Tehnician prelucrări pe mașini cu comandă numerică – 1 clasă; </a:t>
            </a:r>
          </a:p>
        </p:txBody>
      </p:sp>
    </p:spTree>
    <p:extLst>
      <p:ext uri="{BB962C8B-B14F-4D97-AF65-F5344CB8AC3E}">
        <p14:creationId xmlns:p14="http://schemas.microsoft.com/office/powerpoint/2010/main" val="1077873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5" y="348792"/>
            <a:ext cx="9548859" cy="1395167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PLANUL DE ȘCOLARIZARE </a:t>
            </a:r>
            <a:br>
              <a:rPr lang="ro-RO" sz="2400" b="1" dirty="0">
                <a:solidFill>
                  <a:srgbClr val="FFFF00"/>
                </a:solidFill>
              </a:rPr>
            </a:br>
            <a:r>
              <a:rPr lang="ro-RO" sz="24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2020 - 2021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7886B08-B99A-4C8B-BF51-4351EA2D4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61155"/>
            <a:ext cx="11201399" cy="4330045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PROFESIONALĂ – 4 CLASE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FF00"/>
                </a:solidFill>
                <a:latin typeface="Arial Black" panose="020B0A04020102020204" pitchFamily="34" charset="0"/>
              </a:rPr>
              <a:t>Mecanic auto – 2 clase;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0000"/>
                </a:solidFill>
                <a:latin typeface="Arial Black" panose="020B0A04020102020204" pitchFamily="34" charset="0"/>
              </a:rPr>
              <a:t>Electromecanic instalații și aparatură bord aeronave – 1 clasă;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o-RO" sz="2400" dirty="0">
                <a:solidFill>
                  <a:srgbClr val="FFFF00"/>
                </a:solidFill>
                <a:latin typeface="Arial Black" panose="020B0A04020102020204" pitchFamily="34" charset="0"/>
              </a:rPr>
              <a:t>Operator la mașini cu comandă numerică / Sudor – 1 clasă - DUAL; </a:t>
            </a:r>
          </a:p>
        </p:txBody>
      </p:sp>
    </p:spTree>
    <p:extLst>
      <p:ext uri="{BB962C8B-B14F-4D97-AF65-F5344CB8AC3E}">
        <p14:creationId xmlns:p14="http://schemas.microsoft.com/office/powerpoint/2010/main" val="1751887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 DE ELEVI /</a:t>
            </a:r>
            <a:b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DE ÎNVĂȚĂMÂNT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LICEU – 305 </a:t>
            </a:r>
          </a:p>
          <a:p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PROFESIONALĂ – 176</a:t>
            </a:r>
          </a:p>
          <a:p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ȘCOALĂ POSTLICEALĂ - 30</a:t>
            </a:r>
          </a:p>
        </p:txBody>
      </p:sp>
    </p:spTree>
    <p:extLst>
      <p:ext uri="{BB962C8B-B14F-4D97-AF65-F5344CB8AC3E}">
        <p14:creationId xmlns:p14="http://schemas.microsoft.com/office/powerpoint/2010/main" val="4284085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NUMĂR DE ELEVI /</a:t>
            </a:r>
            <a:b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DE ÎNVĂȚĂMÂNT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09676FC-4F8C-4D57-8C98-1190DD0A3538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1648766"/>
              </p:ext>
            </p:extLst>
          </p:nvPr>
        </p:nvGraphicFramePr>
        <p:xfrm>
          <a:off x="1411470" y="1368922"/>
          <a:ext cx="10272597" cy="529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09676FC-4F8C-4D57-8C98-1190DD0A35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2352889"/>
              </p:ext>
            </p:extLst>
          </p:nvPr>
        </p:nvGraphicFramePr>
        <p:xfrm>
          <a:off x="2809188" y="1536569"/>
          <a:ext cx="8088198" cy="5043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17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123536"/>
            <a:ext cx="9558712" cy="1320800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BACALAUREAT 2021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SERIA CURENTĂ Sesiunea iunie-iulie 2021 - 69 %</a:t>
            </a:r>
            <a:b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</a:br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o-RO" sz="3200" cap="all" dirty="0">
                <a:ln w="3175" cmpd="sng">
                  <a:noFill/>
                </a:ln>
                <a:solidFill>
                  <a:srgbClr val="FFFF00"/>
                </a:solidFill>
                <a:latin typeface="Arial Black" panose="020B0A04020102020204" pitchFamily="34" charset="0"/>
                <a:ea typeface="+mj-ea"/>
                <a:cs typeface="Times New Roman" panose="02020603050405020304" pitchFamily="18" charset="0"/>
              </a:rPr>
              <a:t>Procent cumulat în cele două sesiuni - seria curentă - 64 %</a:t>
            </a:r>
            <a:endParaRPr lang="ro-RO" sz="32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8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358218"/>
            <a:ext cx="9558712" cy="2092751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CLASA a XII-a A 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matematică – informatică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endParaRPr lang="ro-RO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17 elevi prezenți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8 elevi promovați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Procent – 47,05 %</a:t>
            </a:r>
          </a:p>
        </p:txBody>
      </p:sp>
    </p:spTree>
    <p:extLst>
      <p:ext uri="{BB962C8B-B14F-4D97-AF65-F5344CB8AC3E}">
        <p14:creationId xmlns:p14="http://schemas.microsoft.com/office/powerpoint/2010/main" val="924295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358218"/>
            <a:ext cx="9558712" cy="2092751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CLASA a XII-a B 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tehnician electrician electronist auto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endParaRPr lang="ro-RO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11 elevi prezenți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9 elevi promovați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Procent – 81,81 %</a:t>
            </a:r>
          </a:p>
        </p:txBody>
      </p:sp>
    </p:spTree>
    <p:extLst>
      <p:ext uri="{BB962C8B-B14F-4D97-AF65-F5344CB8AC3E}">
        <p14:creationId xmlns:p14="http://schemas.microsoft.com/office/powerpoint/2010/main" val="1599333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358218"/>
            <a:ext cx="9558712" cy="2092751"/>
          </a:xfrm>
        </p:spPr>
        <p:txBody>
          <a:bodyPr>
            <a:normAutofit fontScale="90000"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CLASA a XII-a c 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TEHNICIAN PRELUCRĂRI PE MAȘINI CU COMANDĂ NUMERICĂ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endParaRPr lang="ro-RO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6 elevi prezenți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5 elevi promovați</a:t>
            </a: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Procent – 83,33 %</a:t>
            </a:r>
          </a:p>
        </p:txBody>
      </p:sp>
    </p:spTree>
    <p:extLst>
      <p:ext uri="{BB962C8B-B14F-4D97-AF65-F5344CB8AC3E}">
        <p14:creationId xmlns:p14="http://schemas.microsoft.com/office/powerpoint/2010/main" val="34829875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470" y="358218"/>
            <a:ext cx="9558712" cy="2092751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CONCLUZII – BACALAUREAT 2021</a:t>
            </a:r>
            <a:b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</a:br>
            <a:endParaRPr lang="ro-RO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745F78-FE3A-4023-BF51-6558FE7461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0692352" cy="3649133"/>
          </a:xfrm>
        </p:spPr>
        <p:txBody>
          <a:bodyPr>
            <a:normAutofit/>
          </a:bodyPr>
          <a:lstStyle/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MATEMATICĂ – INFORMATICĂ – 47,05%</a:t>
            </a:r>
          </a:p>
          <a:p>
            <a:pPr algn="ctr"/>
            <a:endParaRPr lang="ro-RO" sz="44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o-RO" sz="4400" b="1" dirty="0">
                <a:solidFill>
                  <a:srgbClr val="FFFF00"/>
                </a:solidFill>
                <a:latin typeface="Arial Black" panose="020B0A04020102020204" pitchFamily="34" charset="0"/>
              </a:rPr>
              <a:t>PROFIL TEHNIC – 82,35 %</a:t>
            </a:r>
          </a:p>
        </p:txBody>
      </p:sp>
    </p:spTree>
    <p:extLst>
      <p:ext uri="{BB962C8B-B14F-4D97-AF65-F5344CB8AC3E}">
        <p14:creationId xmlns:p14="http://schemas.microsoft.com/office/powerpoint/2010/main" val="1662036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562" y="238992"/>
            <a:ext cx="8596668" cy="665018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DIN CĂMIN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14500" y="1163780"/>
            <a:ext cx="909804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  CAZA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Ț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  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Î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  C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Ă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MIN  LA  1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 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SEPT. 20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1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 de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75 de elevi de la Colegiul Tehnic „Mihail Sturdza”;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15 elevi de la alte licee ( fete ); </a:t>
            </a:r>
          </a:p>
          <a:p>
            <a:pPr>
              <a:buNone/>
            </a:pPr>
            <a:endParaRPr lang="en-US" sz="2400" b="1" i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       </a:t>
            </a:r>
          </a:p>
          <a:p>
            <a:pPr>
              <a:buNone/>
            </a:pP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 EXMATRICULA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Ț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 DIN C</a:t>
            </a:r>
            <a:r>
              <a:rPr lang="ro-RO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Ă</a:t>
            </a:r>
            <a:r>
              <a:rPr lang="en-US" sz="24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MIN :</a:t>
            </a:r>
          </a:p>
          <a:p>
            <a:pPr>
              <a:buNone/>
            </a:pP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	   -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4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la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Colegiul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Tehnic „Mihail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Sturdza”</a:t>
            </a:r>
          </a:p>
          <a:p>
            <a:pPr>
              <a:buNone/>
            </a:pP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        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- 2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elevi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la alt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</a:t>
            </a:r>
            <a:r>
              <a:rPr lang="en-US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licee; </a:t>
            </a:r>
          </a:p>
          <a:p>
            <a:pPr>
              <a:buNone/>
            </a:pPr>
            <a:endParaRPr lang="ro-RO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Implicarea elevilor în stabilirea meniului; </a:t>
            </a:r>
          </a:p>
          <a:p>
            <a:pPr>
              <a:buNone/>
            </a:pPr>
            <a:r>
              <a:rPr lang="ro-RO" sz="24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Vizualizarea meniului pe plasma din cămin; </a:t>
            </a:r>
            <a:endParaRPr lang="en-US" sz="2400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endParaRPr lang="en-US" b="1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27515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747" y="243608"/>
            <a:ext cx="7977217" cy="1094997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ȘCOLII DE ȘOFERI</a:t>
            </a:r>
            <a:endParaRPr lang="ro-RO" sz="4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78182" y="1060147"/>
            <a:ext cx="7065818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87A20F-E82D-4338-AC43-DC7CE4D6A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5 serii de elevi  - aproximativ 100 de elevi înscriși; </a:t>
            </a:r>
          </a:p>
          <a:p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</a:rPr>
              <a:t>47% - permise; </a:t>
            </a:r>
          </a:p>
          <a:p>
            <a:pPr marL="0" indent="0">
              <a:buNone/>
            </a:pPr>
            <a:endParaRPr lang="ro-RO" sz="4000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617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7747" y="243608"/>
            <a:ext cx="7977217" cy="1094997"/>
          </a:xfrm>
        </p:spPr>
        <p:txBody>
          <a:bodyPr>
            <a:no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ȘCOLII DE ȘOFERI</a:t>
            </a:r>
            <a:endParaRPr lang="ro-RO" sz="4000" dirty="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78182" y="1060147"/>
            <a:ext cx="7065818" cy="325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15C37ACA-5133-4AF9-9BBA-AF831DEF93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413" y="945000"/>
            <a:ext cx="3309243" cy="2484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6E8E0B4-2BC4-4583-9E93-0C6C848D8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30" y="826245"/>
            <a:ext cx="3692926" cy="27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6C8CE2-BC9A-419D-9627-01AC7EB9A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6771" y="1712583"/>
            <a:ext cx="3069446" cy="2304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5A5313-D2BA-4705-86F2-DCE95BD70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7173" y="3802978"/>
            <a:ext cx="3644966" cy="2736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EE9F1E-B3A7-4303-8F95-6DDA8E7F0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9500" y="3726000"/>
            <a:ext cx="2349000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85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24206" y="164123"/>
            <a:ext cx="11576116" cy="669387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</a:t>
            </a:r>
            <a:br>
              <a:rPr lang="ro-RO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o-RO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r>
              <a:rPr lang="en-US" sz="2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PROIECTE  EUROPENE</a:t>
            </a:r>
            <a:br>
              <a:rPr lang="ro-RO" sz="27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Proiect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POCU/90/6.13/6.14 – 108847 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Multiplicarea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metodelor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Educație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și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Competențelor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Adaptarea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Nevoile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Industriilor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Competitive - EMPLOY MECHANICS!”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 de </a:t>
            </a:r>
            <a:r>
              <a:rPr lang="en-US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finanțare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nr. 38865DGPECU/31.05.2018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Victor Bibire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Proiectul POCU electric - Programul operațional Capital Uman 2014 – 2020, Axa Prioritară 6 „Educație și competențe – Electronic </a:t>
            </a:r>
            <a:r>
              <a:rPr lang="ro-RO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Interships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Elemente locale de educație și competențe tehnice readaptate la ocupațiile și nevoile din industriile competitive – 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Prof.  Ing.  Radu Mănucă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Proiectul Erasmus+ AK2 – țară coordonatoare Turcia – Îmbunătățirea competențelor CNC și CAD-CAM în concordanță cu necesitățile industriei la centrele de prelucrare verticală CNC 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 </a:t>
            </a:r>
            <a:r>
              <a:rPr lang="en-GB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en-GB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-TR01-KA202-058585 )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Ing.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ş</a:t>
            </a:r>
            <a:r>
              <a:rPr lang="en-US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 Consuela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Proiectul Erasmus+  Învățarea prin proiecte școlare – motivează, conștientizează și responsabilizează elevii,  </a:t>
            </a:r>
            <a:r>
              <a:rPr lang="ro-RO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800" b="1" i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2, KA 201 - 2018-1-RO01-KA201, la care Colegiul Tehnic „Mihail Sturdza”, din Iași este școală coordonatoare - Prof. Boboc Anamaria</a:t>
            </a:r>
            <a:br>
              <a:rPr lang="ro-RO" sz="1800" b="1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1" i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571133" y="773723"/>
            <a:ext cx="9437077" cy="5310553"/>
          </a:xfrm>
        </p:spPr>
        <p:txBody>
          <a:bodyPr>
            <a:normAutofit/>
          </a:bodyPr>
          <a:lstStyle/>
          <a:p>
            <a:pPr algn="ctr"/>
            <a:r>
              <a:rPr lang="ro-RO" sz="1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. Proiect ERASMUS + 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„TOUR- MY CITY”</a:t>
            </a:r>
            <a:r>
              <a:rPr lang="ro-RO" sz="1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 -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mobilităţi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elevi/profesori - în derulare - Prof. Boboc Anamaria</a:t>
            </a: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6.</a:t>
            </a:r>
            <a: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PROIECTUL ERASMUS 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+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„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New approaches opposite old stereotypes”, </a:t>
            </a:r>
            <a:r>
              <a:rPr lang="en-US" sz="1800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Număr</a:t>
            </a:r>
            <a:r>
              <a:rPr lang="en-US" sz="1800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referință: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2020-1-PL01-KA229-081684_2 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mobilităţi profesori/elevi - î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 </a:t>
            </a:r>
            <a:r>
              <a:rPr lang="en-US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derulare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- Prof. Ivănescu Mihaela</a:t>
            </a: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7.</a:t>
            </a:r>
            <a:r>
              <a:rPr lang="ro-RO" sz="1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Proiectul ERASMUS+ 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”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„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From school to life - my knowledge helps me in my daily life”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, </a:t>
            </a:r>
            <a:r>
              <a:rPr lang="en-US" sz="1800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Număr</a:t>
            </a:r>
            <a:r>
              <a:rPr lang="en-US" sz="1800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de referință: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2020-1-EE01-KA229-077885_2”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este în derulare - Prof. Ivănescu Mihaela</a:t>
            </a: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8. Proiect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Pocu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„Practica - meserie de viitor pentru elevii din </a:t>
            </a:r>
            <a:r>
              <a:rPr lang="ro-RO" sz="18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Iaşi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”- 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Irina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Dughiri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- consilier şcolar</a:t>
            </a: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b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9.</a:t>
            </a:r>
            <a:r>
              <a:rPr lang="en-US" sz="1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Proiect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local din </a:t>
            </a:r>
            <a:r>
              <a:rPr lang="en-US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fonduri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europene</a:t>
            </a:r>
            <a:r>
              <a:rPr lang="en-US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“</a:t>
            </a:r>
            <a:r>
              <a:rPr lang="en-US" sz="18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Reabilitare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faţadă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b="1" i="1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şcoală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”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-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interior/exterior</a:t>
            </a:r>
            <a:r>
              <a:rPr lang="ro-RO" sz="18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- PM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Iaşi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,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Fundaţia</a:t>
            </a:r>
            <a:r>
              <a:rPr lang="ro-RO" sz="1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ro-RO" sz="1800" dirty="0" err="1">
                <a:solidFill>
                  <a:srgbClr val="FFFF00"/>
                </a:solidFill>
                <a:latin typeface="Arial Black" panose="020B0A04020102020204" pitchFamily="34" charset="0"/>
                <a:cs typeface="Times New Roman" pitchFamily="18" charset="0"/>
              </a:rPr>
              <a:t>Berth</a:t>
            </a:r>
            <a:endParaRPr lang="en-US" sz="1800" dirty="0">
              <a:solidFill>
                <a:srgbClr val="FFFF00"/>
              </a:solidFill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5726" y="83128"/>
            <a:ext cx="9501600" cy="820882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RAPORT FINANCIAR CONTABIL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085" y="904009"/>
            <a:ext cx="11557261" cy="5850082"/>
          </a:xfrm>
        </p:spPr>
        <p:txBody>
          <a:bodyPr>
            <a:normAutofit/>
          </a:bodyPr>
          <a:lstStyle/>
          <a:p>
            <a:r>
              <a:rPr lang="ro-RO" sz="22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EXECUȚIA BUGETARĂ 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BUGETUL DE STAT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</a:t>
            </a:r>
            <a:r>
              <a:rPr lang="ro-RO" sz="20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CHELTUIELI DE PERSONAL  - </a:t>
            </a:r>
            <a:r>
              <a:rPr lang="ro-RO" sz="32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2.903.190,00 LEI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BURSE- 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105.964 LEI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BUGETUL LOCAL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-CHELTUIELI MATERIALE – </a:t>
            </a: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445.928 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LEI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-BURSE –</a:t>
            </a:r>
            <a:r>
              <a:rPr lang="ro-RO" sz="36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40.329 LEI</a:t>
            </a:r>
          </a:p>
          <a:p>
            <a:r>
              <a:rPr lang="ro-RO" sz="2000" b="1" i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VENITURI PROPRII</a:t>
            </a:r>
          </a:p>
          <a:p>
            <a:r>
              <a:rPr lang="ro-RO" sz="20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- -CONTRIBUȚII CĂMIN – CANTINĂ- 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187.978,32 LEI</a:t>
            </a:r>
          </a:p>
          <a:p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În anul </a:t>
            </a:r>
            <a:r>
              <a:rPr lang="ro-RO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 fost </a:t>
            </a:r>
            <a:r>
              <a:rPr lang="ro-RO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ro-RO" sz="2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elevi care au fost cazați în cămin și au servit masa la cantină</a:t>
            </a:r>
          </a:p>
        </p:txBody>
      </p:sp>
    </p:spTree>
    <p:extLst>
      <p:ext uri="{BB962C8B-B14F-4D97-AF65-F5344CB8AC3E}">
        <p14:creationId xmlns:p14="http://schemas.microsoft.com/office/powerpoint/2010/main" val="23420938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6" y="187037"/>
            <a:ext cx="8987751" cy="592282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o-RO" sz="2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LUCRĂRI EXECUTATE</a:t>
            </a:r>
          </a:p>
        </p:txBody>
      </p:sp>
      <p:sp>
        <p:nvSpPr>
          <p:cNvPr id="8" name="Rectangle 7"/>
          <p:cNvSpPr/>
          <p:nvPr/>
        </p:nvSpPr>
        <p:spPr>
          <a:xfrm>
            <a:off x="235670" y="672049"/>
            <a:ext cx="11858920" cy="5579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143000" algn="ctr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r>
              <a:rPr lang="ro-RO" sz="3200" i="1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Lucrări de reparație – INVESTIȚII FINANȚATE DE PRIMĂRIA IAȘI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Finalizarea lucrărilor de realizare a hidroizolației de pe clădirea Ateliere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99.000 RON</a:t>
            </a: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Finalizarea lucrărilor de montare a tâmplăriei termopan de la clădirea Ateliere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55.000 RON</a:t>
            </a: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Schimbarea cablurilor electrice în regim de urgență, pentru a asigura desfășurarea examenului de bacalaureat în condiții optime – </a:t>
            </a:r>
            <a:r>
              <a:rPr lang="ro-RO" sz="2200" dirty="0">
                <a:solidFill>
                  <a:srgbClr val="FF00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65000 RON</a:t>
            </a: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; </a:t>
            </a:r>
          </a:p>
          <a:p>
            <a:pPr marL="342900" marR="4191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529590" algn="l"/>
              </a:tabLst>
            </a:pPr>
            <a:r>
              <a:rPr lang="ro-RO" sz="22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Igienizarea şcolii conform OM 4220/08.05.2020 pe timp de pandemie, lucări de reparaţii în corp şcoală (lucrări de vopsire, văruire, etc.) </a:t>
            </a:r>
          </a:p>
        </p:txBody>
      </p:sp>
    </p:spTree>
    <p:extLst>
      <p:ext uri="{BB962C8B-B14F-4D97-AF65-F5344CB8AC3E}">
        <p14:creationId xmlns:p14="http://schemas.microsoft.com/office/powerpoint/2010/main" val="4178916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6" y="187037"/>
            <a:ext cx="8987751" cy="592282"/>
          </a:xfrm>
        </p:spPr>
        <p:txBody>
          <a:bodyPr>
            <a:normAutofit/>
          </a:bodyPr>
          <a:lstStyle/>
          <a:p>
            <a:pPr algn="ctr"/>
            <a:r>
              <a:rPr lang="ro-RO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o-RO" sz="2800" b="1" dirty="0">
                <a:solidFill>
                  <a:srgbClr val="FFFF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LUCRĂRI EXECUTATE/SPONSORIZĂRI</a:t>
            </a:r>
          </a:p>
        </p:txBody>
      </p:sp>
      <p:sp>
        <p:nvSpPr>
          <p:cNvPr id="8" name="Rectangle 7"/>
          <p:cNvSpPr/>
          <p:nvPr/>
        </p:nvSpPr>
        <p:spPr>
          <a:xfrm>
            <a:off x="235670" y="672049"/>
            <a:ext cx="11858920" cy="499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143000" algn="just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r>
              <a:rPr lang="ro-RO" sz="3600" i="1" dirty="0">
                <a:solidFill>
                  <a:srgbClr val="FFFF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Sponsorizări</a:t>
            </a:r>
          </a:p>
          <a:p>
            <a:pPr marL="457200" indent="-1143000" algn="just">
              <a:lnSpc>
                <a:spcPct val="150000"/>
              </a:lnSpc>
              <a:spcAft>
                <a:spcPts val="0"/>
              </a:spcAft>
              <a:tabLst>
                <a:tab pos="441325" algn="l"/>
              </a:tabLst>
            </a:pPr>
            <a:endParaRPr lang="ro-RO" sz="3600" i="1" dirty="0">
              <a:solidFill>
                <a:srgbClr val="FFFF0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rebuchet MS" panose="020B0603020202020204" pitchFamily="34" charset="0"/>
              <a:buChar char="•"/>
              <a:tabLst>
                <a:tab pos="441325" algn="l"/>
              </a:tabLst>
            </a:pP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ATELIERUL CNC-CAD-CAM – MODINAȘ - finanțat prin Fondul </a:t>
            </a:r>
            <a:r>
              <a:rPr lang="ro-RO" sz="3600" dirty="0" err="1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BorgWarner</a:t>
            </a:r>
            <a:r>
              <a:rPr lang="ro-RO" sz="3600" dirty="0">
                <a:solidFill>
                  <a:srgbClr val="FFFF00"/>
                </a:solidFill>
                <a:latin typeface="Arial Black" panose="020B0A04020102020204" pitchFamily="34" charset="0"/>
                <a:ea typeface="MS Mincho"/>
                <a:cs typeface="Times New Roman" panose="02020603050405020304" pitchFamily="18" charset="0"/>
              </a:rPr>
              <a:t>, implementat cu sprijinul Fundației Comunitare; </a:t>
            </a:r>
          </a:p>
        </p:txBody>
      </p:sp>
    </p:spTree>
    <p:extLst>
      <p:ext uri="{BB962C8B-B14F-4D97-AF65-F5344CB8AC3E}">
        <p14:creationId xmlns:p14="http://schemas.microsoft.com/office/powerpoint/2010/main" val="4191746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1 -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HOLURILE DE LA ATELIERE – refacerea instalației electrice, văruit, vopsit, schimbarea mâinii curente, vopsit scări, refacerea picturii de la Ateliere;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Refacerea tencuielii de pe pereții holurilor, inclusiv holul de la Școala de șoferi;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Schimbarea ușii de la intrare Ateliere;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Schimbarea ușii de la Atelierul de mecanică-auto;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Montarea burlanelor la Amfiteatru; </a:t>
            </a:r>
          </a:p>
        </p:txBody>
      </p:sp>
    </p:spTree>
    <p:extLst>
      <p:ext uri="{BB962C8B-B14F-4D97-AF65-F5344CB8AC3E}">
        <p14:creationId xmlns:p14="http://schemas.microsoft.com/office/powerpoint/2010/main" val="35917516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2 -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Refacerea Cantinei școlii – montarea unui </a:t>
            </a:r>
            <a:r>
              <a:rPr lang="ro-RO" sz="2800" dirty="0" err="1">
                <a:solidFill>
                  <a:srgbClr val="FFFF00"/>
                </a:solidFill>
                <a:latin typeface="Arial Black" panose="020B0A04020102020204" pitchFamily="34" charset="0"/>
              </a:rPr>
              <a:t>mesh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Vopsirea cărămizii ornamentale;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Refacerea fațadei Cantinei;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Montarea burlanelor aferente;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Magazia de alimente; </a:t>
            </a: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237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3 -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Refacerea țevilor de scurgere a apei pluviale la Spălătorie și la Punctul termic / Centrală ( pregătirea pereților pentru a fi tencuiți );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Repararea țevilor de scurgere a apei pluviale în școală – reparația de pe Casa Scărilor – profesori; </a:t>
            </a:r>
          </a:p>
        </p:txBody>
      </p:sp>
    </p:spTree>
    <p:extLst>
      <p:ext uri="{BB962C8B-B14F-4D97-AF65-F5344CB8AC3E}">
        <p14:creationId xmlns:p14="http://schemas.microsoft.com/office/powerpoint/2010/main" val="269150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4 -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Înlocuirea ușilor de a camerele de cămin – 30 de uși – montarea lor și repararea pereților;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Schimbarea becurilor de pe holurile căminului cu leduri este o altă problemă rezolvată, prin achiziționarea materialelor necesare;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Repararea glafurilor de la geamurilor din cămin, după montarea termopanelor de acum mulți ani; </a:t>
            </a:r>
          </a:p>
          <a:p>
            <a:pPr marL="0" indent="0" algn="just">
              <a:buNone/>
            </a:pPr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006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5 -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Renovarea Cancelariei – schimbarea instalației electrice, tencuirea și văruirea pereților, montarea jaluzelelor, montarea tablei inteligente, montarea ledurilor;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Renovarea Secretariatului – înlocuirea becurilor cu leduri, tencuirea și văruirea pereților, schimbarea ușii;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Renovarea biroului directorului și donarea mobilierului către școală – bibliotecă, etajeră, fotolii, logo-</a:t>
            </a:r>
            <a:r>
              <a:rPr lang="ro-RO" sz="2800" dirty="0" err="1">
                <a:solidFill>
                  <a:srgbClr val="FFFF00"/>
                </a:solidFill>
                <a:latin typeface="Arial Black" panose="020B0A04020102020204" pitchFamily="34" charset="0"/>
              </a:rPr>
              <a:t>ul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școlii; </a:t>
            </a:r>
          </a:p>
        </p:txBody>
      </p:sp>
    </p:spTree>
    <p:extLst>
      <p:ext uri="{BB962C8B-B14F-4D97-AF65-F5344CB8AC3E}">
        <p14:creationId xmlns:p14="http://schemas.microsoft.com/office/powerpoint/2010/main" val="1882050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5 -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Revopsirea gardului dinspre parcare;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Instalarea lampadarelor;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Instalarea panourilor de plută în fiecare sală de clasă; </a:t>
            </a:r>
          </a:p>
        </p:txBody>
      </p:sp>
    </p:spTree>
    <p:extLst>
      <p:ext uri="{BB962C8B-B14F-4D97-AF65-F5344CB8AC3E}">
        <p14:creationId xmlns:p14="http://schemas.microsoft.com/office/powerpoint/2010/main" val="13429572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 - LUCRĂRI EXECUTATE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Renovarea vestiarelor la sala de sport;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Necesitatea înlocuirii burlanelor la sale de sport, pentru a preveni distrugerea vestiarelor sălii; </a:t>
            </a:r>
          </a:p>
          <a:p>
            <a:pPr algn="just"/>
            <a:endParaRPr lang="ro-RO" sz="2800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23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DOTĂRI PRIMITE ROSE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131425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LAPTOPURI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CAMERE DE VIDEOCONFERINȚĂ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TABLE INTERACTIVE</a:t>
            </a:r>
          </a:p>
        </p:txBody>
      </p:sp>
    </p:spTree>
    <p:extLst>
      <p:ext uri="{BB962C8B-B14F-4D97-AF65-F5344CB8AC3E}">
        <p14:creationId xmlns:p14="http://schemas.microsoft.com/office/powerpoint/2010/main" val="3949264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69D38-BC92-4812-AF43-12E8DF04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41402"/>
            <a:ext cx="10131425" cy="1329179"/>
          </a:xfrm>
        </p:spPr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Oferta școlară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58CBC-7319-4BF5-9CBF-0E268C8C4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216058"/>
            <a:ext cx="10820398" cy="5109327"/>
          </a:xfrm>
        </p:spPr>
        <p:txBody>
          <a:bodyPr>
            <a:normAutofit/>
          </a:bodyPr>
          <a:lstStyle/>
          <a:p>
            <a:pPr algn="just"/>
            <a:r>
              <a:rPr lang="ro-RO" sz="2800" dirty="0" err="1">
                <a:solidFill>
                  <a:srgbClr val="FFFF00"/>
                </a:solidFill>
                <a:latin typeface="Arial Black" panose="020B0A04020102020204" pitchFamily="34" charset="0"/>
              </a:rPr>
              <a:t>Mesh-ul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de pe cămin;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TOEMUL LUMINOS dinspre Bucium;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Realizarea mini-</a:t>
            </a:r>
            <a:r>
              <a:rPr lang="ro-RO" sz="2800" dirty="0" err="1">
                <a:solidFill>
                  <a:srgbClr val="FFFF00"/>
                </a:solidFill>
                <a:latin typeface="Arial Black" panose="020B0A04020102020204" pitchFamily="34" charset="0"/>
              </a:rPr>
              <a:t>mesh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-urilor care au apărut pe gardul școlii cu specializările propuse; </a:t>
            </a:r>
          </a:p>
          <a:p>
            <a:pPr algn="just"/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Promovarea contra cost a oferte pe Facebook-</a:t>
            </a:r>
            <a:r>
              <a:rPr lang="ro-RO" sz="2800" dirty="0" err="1">
                <a:solidFill>
                  <a:srgbClr val="FFFF00"/>
                </a:solidFill>
                <a:latin typeface="Arial Black" panose="020B0A04020102020204" pitchFamily="34" charset="0"/>
              </a:rPr>
              <a:t>ul</a:t>
            </a:r>
            <a:r>
              <a:rPr lang="ro-RO" sz="2800" dirty="0">
                <a:solidFill>
                  <a:srgbClr val="FFFF00"/>
                </a:solidFill>
                <a:latin typeface="Arial Black" panose="020B0A04020102020204" pitchFamily="34" charset="0"/>
              </a:rPr>
              <a:t> școlii; </a:t>
            </a:r>
          </a:p>
        </p:txBody>
      </p:sp>
    </p:spTree>
    <p:extLst>
      <p:ext uri="{BB962C8B-B14F-4D97-AF65-F5344CB8AC3E}">
        <p14:creationId xmlns:p14="http://schemas.microsoft.com/office/powerpoint/2010/main" val="22232257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067" y="114300"/>
            <a:ext cx="8596668" cy="555004"/>
          </a:xfrm>
        </p:spPr>
        <p:txBody>
          <a:bodyPr>
            <a:normAutofit fontScale="90000"/>
          </a:bodyPr>
          <a:lstStyle/>
          <a:p>
            <a:pPr algn="ctr"/>
            <a:br>
              <a:rPr lang="ro-RO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SWOT</a:t>
            </a:r>
          </a:p>
        </p:txBody>
      </p:sp>
      <p:sp>
        <p:nvSpPr>
          <p:cNvPr id="8" name="Rectangle 7"/>
          <p:cNvSpPr/>
          <p:nvPr/>
        </p:nvSpPr>
        <p:spPr>
          <a:xfrm>
            <a:off x="2073897" y="1543882"/>
            <a:ext cx="473225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o-RO" sz="20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PUNCTE TARI</a:t>
            </a:r>
          </a:p>
          <a:p>
            <a:r>
              <a:rPr lang="ro-RO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Existenţa</a:t>
            </a:r>
            <a:r>
              <a:rPr lang="fr-F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unui</a:t>
            </a:r>
            <a:r>
              <a:rPr lang="fr-F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nucleu</a:t>
            </a:r>
            <a:r>
              <a:rPr lang="fr-F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de cadre </a:t>
            </a:r>
            <a:r>
              <a:rPr lang="fr-FR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didactic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vi-VN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bine pregătite din punct de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vedere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metodico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profesional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endParaRPr lang="ro-RO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Unitatea dintre toți angajații școlii și legătura profundă a fiecăruia dintre noi cu această instituție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it-IT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Infrastructura și poziționarea școlii; </a:t>
            </a:r>
          </a:p>
          <a:p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Climat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educa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ional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optim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pentru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performan</a:t>
            </a:r>
            <a:r>
              <a:rPr lang="ro-RO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ță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Cultur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organiza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țională și ethos deosebit </a:t>
            </a:r>
          </a:p>
          <a:p>
            <a:endParaRPr lang="it-IT" b="1" dirty="0">
              <a:solidFill>
                <a:srgbClr val="FFFF00"/>
              </a:solidFill>
            </a:endParaRPr>
          </a:p>
          <a:p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Implicarea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cadrelor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didactice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ș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elevilor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în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proiecte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europene.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296346" y="1543881"/>
            <a:ext cx="45531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PUNCTE SLABE</a:t>
            </a:r>
          </a:p>
          <a:p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Implicarea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insuficient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ă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a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parin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ț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ilor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î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traseul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educa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ți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onal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Lipsa de interes pentru carieră și o atitudine disprețuitoare față de muncă</a:t>
            </a:r>
          </a:p>
          <a:p>
            <a:pPr>
              <a:buNone/>
            </a:pP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Demers didactic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preponderent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informativ</a:t>
            </a: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la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unele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discipline.</a:t>
            </a:r>
          </a:p>
          <a:p>
            <a:pPr>
              <a:buNone/>
            </a:pP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Uzura morală şi fizică a dotări</a:t>
            </a:r>
            <a:r>
              <a:rPr lang="en-US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vi-VN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pt-BR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din laboratoarele şi cabinetele şcolii</a:t>
            </a:r>
          </a:p>
          <a:p>
            <a:pPr>
              <a:buNone/>
            </a:pPr>
            <a:endParaRPr lang="en-US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vi-VN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Lipsa de implicare a comunității local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vi-VN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în dezvoltarea unui învățămân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 t</a:t>
            </a:r>
            <a:r>
              <a:rPr lang="vi-VN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ehnic </a:t>
            </a:r>
            <a:r>
              <a:rPr lang="ro-RO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și profesional 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calitate</a:t>
            </a:r>
            <a:endParaRPr lang="ro-RO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2077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B1E9D-0888-4BCF-BE0C-F7EC222D4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>
                <a:solidFill>
                  <a:srgbClr val="FFFF00"/>
                </a:solidFill>
                <a:latin typeface="Arial Black" panose="020B0A04020102020204" pitchFamily="34" charset="0"/>
              </a:rPr>
              <a:t>Dincolo de toate...rămâne educația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325571D-8888-478C-85F7-B5B522000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0256" y="2375538"/>
            <a:ext cx="3696000" cy="2772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7FB7DC-306F-43D9-9DEE-B9703D721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199" y="1649691"/>
            <a:ext cx="3510000" cy="468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5A1635-D1C0-4760-BF70-4124962F8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379" y="1673538"/>
            <a:ext cx="3456000" cy="46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237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529</TotalTime>
  <Words>1782</Words>
  <Application>Microsoft Office PowerPoint</Application>
  <PresentationFormat>Widescreen</PresentationFormat>
  <Paragraphs>177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Algerian</vt:lpstr>
      <vt:lpstr>Arial</vt:lpstr>
      <vt:lpstr>Arial Black</vt:lpstr>
      <vt:lpstr>Calibri</vt:lpstr>
      <vt:lpstr>Calibri Light</vt:lpstr>
      <vt:lpstr>Times New Roman</vt:lpstr>
      <vt:lpstr>Trebuchet MS</vt:lpstr>
      <vt:lpstr>Wingdings</vt:lpstr>
      <vt:lpstr>Celestial</vt:lpstr>
      <vt:lpstr>COLEGIUL TEHNIC „MIHAIL STURDZA”, IAȘI</vt:lpstr>
      <vt:lpstr>Ordinea de zi </vt:lpstr>
      <vt:lpstr>Ordinea de zi </vt:lpstr>
      <vt:lpstr>Ordinea de zi </vt:lpstr>
      <vt:lpstr>Ordinea de zi </vt:lpstr>
      <vt:lpstr>Ordinea de zi </vt:lpstr>
      <vt:lpstr>Ordinea de zi </vt:lpstr>
      <vt:lpstr>PLANUL DE ȘCOLARIZARE  2020 - 2021</vt:lpstr>
      <vt:lpstr>PLANUL DE ȘCOLARIZARE  2020 - 2021</vt:lpstr>
      <vt:lpstr>NUMĂR DE ELEVI / FORME DE ÎNVĂȚĂMÂNT</vt:lpstr>
      <vt:lpstr>NUMĂR DE ELEVI / FORME DE ÎNVĂȚĂMÂNT</vt:lpstr>
      <vt:lpstr>BACALAUREAT 2021</vt:lpstr>
      <vt:lpstr>CLASA a XII-a A  matematică – informatică </vt:lpstr>
      <vt:lpstr> CLASA a XII-a B  tehnician electrician electronist auto </vt:lpstr>
      <vt:lpstr>CLASA a XII-a c  TEHNICIAN PRELUCRĂRI PE MAȘINI CU COMANDĂ NUMERICĂ </vt:lpstr>
      <vt:lpstr>CONCLUZII – BACALAUREAT 2021 </vt:lpstr>
      <vt:lpstr>ACTIVITATEA DIN CĂMIN</vt:lpstr>
      <vt:lpstr>ACTIVITATEA ȘCOLII DE ȘOFERI</vt:lpstr>
      <vt:lpstr>ACTIVITATEA ȘCOLII DE ȘOFERI</vt:lpstr>
      <vt:lpstr>                                                                            PROIECTE  EUROPENE   1. Proiect POCU/90/6.13/6.14 – 108847 „Multiplicarea metodelor de Educație și a Competențelor prin Adaptarea la Nevoile Industriilor Competitive - EMPLOY MECHANICS!” - Contract de finanțare nr. 38865DGPECU/31.05.2018 - Prof. Ing. Victor Bibire    2.Proiectul POCU electric - Programul operațional Capital Uman 2014 – 2020, Axa Prioritară 6 „Educație și competențe – Electronic Interships – Elemente locale de educație și competențe tehnice readaptate la ocupațiile și nevoile din industriile competitive –  Prof.  Ing.  Radu Mănucă   3. Proiectul Erasmus+ AK2 – țară coordonatoare Turcia – Îmbunătățirea competențelor CNC și CAD-CAM în concordanță cu necesitățile industriei la centrele de prelucrare verticală CNC   ( 2018-2021-TR01-KA202-058585 ) - Ing. Roşu Consuela  4. Proiectul Erasmus+  Învățarea prin proiecte școlare – motivează, conștientizează și responsabilizează elevii,  Key Action 2, KA 201 - 2018-1-RO01-KA201, la care Colegiul Tehnic „Mihail Sturdza”, din Iași este școală coordonatoare - Prof. Boboc Anamaria </vt:lpstr>
      <vt:lpstr>5. Proiect ERASMUS + „TOUR- MY CITY”  - mobilităţi elevi/profesori - în derulare - Prof. Boboc Anamaria  6. PROIECTUL ERASMUS + „New approaches opposite old stereotypes”, Număr de referință:2020-1-PL01-KA229-081684_2  mobilităţi profesori/elevi - în derulare - Prof. Ivănescu Mihaela  7. Proiectul ERASMUS+ ”„From school to life - my knowledge helps me in my daily life”, Număr de referință:2020-1-EE01-KA229-077885_2”este în derulare - Prof. Ivănescu Mihaela  8. Proiect Pocu „Practica - meserie de viitor pentru elevii din Iaşi”- Irina Dughiri - consilier şcolar  9. Proiect local din fonduri europene “Reabilitare faţadă şcoală” - interior/exterior - PM Iaşi, Fundaţia Berth</vt:lpstr>
      <vt:lpstr>RAPORT FINANCIAR CONTABIL</vt:lpstr>
      <vt:lpstr>         LUCRĂRI EXECUTATE</vt:lpstr>
      <vt:lpstr>         LUCRĂRI EXECUTATE/SPONSORIZĂRI</vt:lpstr>
      <vt:lpstr>1 - LUCRĂRI EXECUTATE</vt:lpstr>
      <vt:lpstr>2 - LUCRĂRI EXECUTATE</vt:lpstr>
      <vt:lpstr>3 - LUCRĂRI EXECUTATE</vt:lpstr>
      <vt:lpstr>4 - LUCRĂRI EXECUTATE</vt:lpstr>
      <vt:lpstr>5 - LUCRĂRI EXECUTATE</vt:lpstr>
      <vt:lpstr>5 - LUCRĂRI EXECUTATE</vt:lpstr>
      <vt:lpstr> - LUCRĂRI EXECUTATE</vt:lpstr>
      <vt:lpstr>DOTĂRI PRIMITE ROSE</vt:lpstr>
      <vt:lpstr>Oferta școlară</vt:lpstr>
      <vt:lpstr> ANALIZA SWOT</vt:lpstr>
      <vt:lpstr>Dincolo de toate...rămâne educația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Cristina Bida</cp:lastModifiedBy>
  <cp:revision>57</cp:revision>
  <dcterms:created xsi:type="dcterms:W3CDTF">2020-10-27T15:00:54Z</dcterms:created>
  <dcterms:modified xsi:type="dcterms:W3CDTF">2021-11-01T06:42:39Z</dcterms:modified>
</cp:coreProperties>
</file>